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17" r:id="rId5"/>
    <p:sldId id="307" r:id="rId6"/>
    <p:sldId id="308" r:id="rId7"/>
    <p:sldId id="278" r:id="rId8"/>
    <p:sldId id="309" r:id="rId9"/>
    <p:sldId id="318" r:id="rId10"/>
    <p:sldId id="324" r:id="rId11"/>
    <p:sldId id="310" r:id="rId12"/>
    <p:sldId id="325" r:id="rId13"/>
    <p:sldId id="311" r:id="rId14"/>
    <p:sldId id="326" r:id="rId15"/>
    <p:sldId id="327" r:id="rId16"/>
    <p:sldId id="319" r:id="rId17"/>
    <p:sldId id="322" r:id="rId18"/>
    <p:sldId id="329" r:id="rId19"/>
    <p:sldId id="323" r:id="rId20"/>
    <p:sldId id="328" r:id="rId21"/>
    <p:sldId id="312" r:id="rId22"/>
    <p:sldId id="304" r:id="rId23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A76"/>
    <a:srgbClr val="AD5C4D"/>
    <a:srgbClr val="636A58"/>
    <a:srgbClr val="505A47"/>
    <a:srgbClr val="D1D8B7"/>
    <a:srgbClr val="A09D79"/>
    <a:srgbClr val="543E35"/>
    <a:srgbClr val="637700"/>
    <a:srgbClr val="FFF4E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7425E-612C-48B2-A306-24F139F696E2}" v="29" dt="2024-04-18T09:13:26.483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4" autoAdjust="0"/>
    <p:restoredTop sz="95405" autoAdjust="0"/>
  </p:normalViewPr>
  <p:slideViewPr>
    <p:cSldViewPr snapToGrid="0">
      <p:cViewPr varScale="1">
        <p:scale>
          <a:sx n="78" d="100"/>
          <a:sy n="78" d="100"/>
        </p:scale>
        <p:origin x="739" y="7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82" d="100"/>
          <a:sy n="82" d="100"/>
        </p:scale>
        <p:origin x="39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pPr rtl="0"/>
            <a:fld id="{14515AFE-66CB-4841-94EB-8C86EA06D168}" type="datetime1">
              <a:rPr lang="nl-NL" smtClean="0"/>
              <a:t>18-4-2024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49E357A0-8177-46BC-BFCE-19D99E3453CC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fld id="{415F8323-8943-4EA6-A82E-3F87F0E55AAE}" type="datetime1">
              <a:rPr lang="nl-NL" smtClean="0"/>
              <a:pPr/>
              <a:t>18-4-2024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nl-NL"/>
            </a:defPPr>
          </a:lstStyle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nl-NL"/>
            </a:def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7C366290-4595-5745-A50F-D5EC13BAC604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10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11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33117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7507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13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01366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14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150457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9564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41941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17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4303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18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19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3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4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286498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7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6100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8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7C366290-4595-5745-A50F-D5EC13BAC604}" type="slidenum">
              <a:rPr lang="nl-NL" noProof="0" smtClean="0"/>
              <a:t>9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5404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4" name="Vrije vorm: Vorm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lvl1pPr algn="ctr">
              <a:defRPr lang="nl-NL" sz="48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twee inhoud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Vrije vorm: Vorm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Vrije vorm: Vorm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el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10" name="Tijdelijke aanduiding voor inhoud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nl-NL"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inhou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6" name="Tijdelijke aanduiding voor inhoud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nl-NL"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2" name="Tijdelijke aanduiding voor inhoud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5" name="Titel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7" name="Tijdelijke aanduiding voor tabel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Klik op het pictogram als u een tabel wilt toevoegen</a:t>
            </a: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rije v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 algn="l">
              <a:defRPr lang="nl-NL" sz="48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" name="Tijdelijke aanduiding voor inhoud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rtlCol="0"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lang="nl-NL"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5" name="Vrije vorm: Vorm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rije v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6" name="Vrije vorm: Vorm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rtlCol="0" anchor="ctr" anchorCtr="0"/>
          <a:lstStyle>
            <a:lvl1pPr algn="l">
              <a:defRPr lang="nl-NL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 rtlCol="0"/>
          <a:lstStyle>
            <a:lvl1pPr marL="0" indent="0" algn="r">
              <a:buNone/>
              <a:defRPr lang="nl-NL" sz="2400" cap="all" baseline="0"/>
            </a:lvl1pPr>
            <a:lvl2pPr marL="457200" indent="0" algn="r">
              <a:buNone/>
              <a:defRPr lang="nl-NL" sz="1800">
                <a:latin typeface="+mj-lt"/>
              </a:defRPr>
            </a:lvl2pPr>
            <a:lvl3pPr marL="914400" indent="0" algn="r">
              <a:buNone/>
              <a:defRPr lang="nl-NL"/>
            </a:lvl3pPr>
            <a:lvl4pPr marL="1371600" indent="0" algn="r">
              <a:buNone/>
              <a:defRPr lang="nl-NL"/>
            </a:lvl4pPr>
            <a:lvl5pPr marL="1828800" indent="0" algn="r">
              <a:buNone/>
              <a:defRPr lang="nl-NL"/>
            </a:lvl5pPr>
          </a:lstStyle>
          <a:p>
            <a:pPr lvl="0" rtl="0"/>
            <a:r>
              <a:rPr lang="nl-NL" dirty="0"/>
              <a:t>Klik om tekst toe te voegen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ijschrif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>
              <a:lnSpc>
                <a:spcPct val="75000"/>
              </a:lnSpc>
              <a:defRPr lang="nl-NL" sz="48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t">
            <a:noAutofit/>
          </a:bodyPr>
          <a:lstStyle>
            <a:lvl1pPr marL="0" indent="0" algn="r">
              <a:buNone/>
              <a:defRPr lang="nl-NL" sz="1800"/>
            </a:lvl1pPr>
            <a:lvl2pPr marL="457200" indent="0">
              <a:buNone/>
              <a:defRPr lang="nl-NL" sz="2800"/>
            </a:lvl2pPr>
            <a:lvl3pPr marL="914400" indent="0">
              <a:buNone/>
              <a:defRPr lang="nl-NL" sz="2400"/>
            </a:lvl3pPr>
            <a:lvl4pPr marL="1371600" indent="0">
              <a:buNone/>
              <a:defRPr lang="nl-NL" sz="2000"/>
            </a:lvl4pPr>
            <a:lvl5pPr marL="1828800" indent="0">
              <a:buNone/>
              <a:defRPr lang="nl-NL" sz="2000"/>
            </a:lvl5pPr>
            <a:lvl6pPr marL="2286000" indent="0">
              <a:buNone/>
              <a:defRPr lang="nl-NL" sz="2000"/>
            </a:lvl6pPr>
            <a:lvl7pPr marL="2743200" indent="0">
              <a:buNone/>
              <a:defRPr lang="nl-NL" sz="2000"/>
            </a:lvl7pPr>
            <a:lvl8pPr marL="3200400" indent="0">
              <a:buNone/>
              <a:defRPr lang="nl-NL" sz="2000"/>
            </a:lvl8pPr>
            <a:lvl9pPr marL="3657600" indent="0">
              <a:buNone/>
              <a:defRPr lang="nl-NL" sz="2000"/>
            </a:lvl9pPr>
          </a:lstStyle>
          <a:p>
            <a:pPr rtl="0"/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rije v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rtlCol="0" anchor="b"/>
          <a:lstStyle>
            <a:lvl1pPr>
              <a:lnSpc>
                <a:spcPct val="75000"/>
              </a:lnSpc>
              <a:defRPr lang="nl-NL"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 rtlCol="0">
            <a:noAutofit/>
          </a:bodyPr>
          <a:lstStyle>
            <a:lvl1pPr marL="0" indent="0">
              <a:buNone/>
              <a:defRPr lang="nl-NL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 rtlCol="0">
            <a:noAutofit/>
          </a:bodyPr>
          <a:lstStyle>
            <a:lvl1pPr marL="0" indent="0">
              <a:buFont typeface="Courier New" panose="02070309020205020404" pitchFamily="49" charset="0"/>
              <a:buNone/>
              <a:defRPr lang="nl-NL" sz="2400" b="0" cap="all" baseline="0"/>
            </a:lvl1pPr>
            <a:lvl2pPr>
              <a:defRPr lang="nl-NL" sz="2400"/>
            </a:lvl2pPr>
            <a:lvl3pPr>
              <a:defRPr lang="nl-NL" sz="2400"/>
            </a:lvl3pPr>
            <a:lvl4pPr>
              <a:defRPr lang="nl-NL" sz="2400"/>
            </a:lvl4pPr>
            <a:lvl5pPr>
              <a:defRPr lang="nl-NL" sz="2400"/>
            </a:lvl5pPr>
          </a:lstStyle>
          <a:p>
            <a:pPr lvl="0" rtl="0"/>
            <a:r>
              <a:rPr lang="nl-NL"/>
              <a:t>Klik om tekst toe te voegen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Vrije v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 rtlCol="0">
            <a:normAutofit/>
          </a:bodyPr>
          <a:lstStyle>
            <a:lvl1pPr>
              <a:defRPr lang="nl-NL" sz="2000"/>
            </a:lvl1pPr>
            <a:lvl2pPr>
              <a:defRPr lang="nl-NL" sz="1800"/>
            </a:lvl2pPr>
            <a:lvl3pPr>
              <a:defRPr lang="nl-NL" sz="1600"/>
            </a:lvl3pPr>
            <a:lvl4pPr>
              <a:defRPr lang="nl-NL" sz="1400"/>
            </a:lvl4pPr>
            <a:lvl5pPr>
              <a:defRPr lang="nl-NL" sz="14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Vrije vorm: Vorm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4" name="Vrije v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rtlCol="0" anchor="b" anchorCtr="0"/>
          <a:lstStyle>
            <a:lvl1pPr algn="ctr">
              <a:defRPr lang="nl-NL" sz="4800" cap="none" baseline="0">
                <a:latin typeface="+mj-lt"/>
              </a:defRPr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32" name="Tijdelijke aanduiding voor tekst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2400" cap="all" baseline="0"/>
            </a:lvl1pPr>
          </a:lstStyle>
          <a:p>
            <a:pPr lvl="0" rtl="0"/>
            <a:r>
              <a:rPr lang="nl-NL"/>
              <a:t>Klik om tekst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2" name="Tijdelijke aanduiding voor inhoud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6" name="Tijdelijke aanduiding voor inhoud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inhoud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11" name="Vrije v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</a:lstStyle>
            <a:p>
              <a:pPr lvl="0" rtl="0"/>
              <a:endParaRPr lang="nl-NL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el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/>
          <a:lstStyle>
            <a:lvl1pPr>
              <a:defRPr lang="nl-NL" sz="3200"/>
            </a:lvl1pPr>
          </a:lstStyle>
          <a:p>
            <a:pPr rtl="0"/>
            <a:r>
              <a:rPr lang="nl-NL"/>
              <a:t>klik om titel toe te voegen</a:t>
            </a:r>
          </a:p>
        </p:txBody>
      </p:sp>
      <p:sp>
        <p:nvSpPr>
          <p:cNvPr id="10" name="Tijdelijke aanduiding voor inhoud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 rtlCol="0">
            <a:normAutofit/>
          </a:bodyPr>
          <a:lstStyle>
            <a:lvl1pPr marL="228600" indent="-228600">
              <a:buFont typeface="+mj-lt"/>
              <a:buAutoNum type="arabicPeriod"/>
              <a:defRPr lang="nl-NL"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lang="nl-NL"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lang="nl-NL"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lang="nl-NL"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</p:txBody>
      </p:sp>
      <p:sp>
        <p:nvSpPr>
          <p:cNvPr id="6" name="Tijdelijke aanduiding voor inhoud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, inhoud en afbeeld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NL"/>
            </a:defPPr>
          </a:lstStyle>
          <a:p>
            <a:pPr lvl="0" rtl="0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nl-NL" sz="3200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nl-NL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nl-NL" sz="2000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 rtlCol="0">
            <a:normAutofit/>
          </a:bodyPr>
          <a:lstStyle>
            <a:lvl1pPr marL="0" indent="0" algn="r">
              <a:buNone/>
              <a:defRPr lang="nl-NL" sz="2000"/>
            </a:lvl1pPr>
          </a:lstStyle>
          <a:p>
            <a:pPr rtl="0"/>
            <a:r>
              <a:rPr lang="nl-NL"/>
              <a:t>Klik op het pictogram als u een afbeelding wilt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/>
              <a:t>Klik om de titelstijl van het model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nl-NL"/>
            </a:defPPr>
          </a:lstStyle>
          <a:p>
            <a:pPr lvl="0" rtl="0"/>
            <a:r>
              <a:rPr lang="nl-NL"/>
              <a:t>Klik om de tekststijlen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nl-NL" sz="1400">
                <a:solidFill>
                  <a:schemeClr val="tx1"/>
                </a:solidFill>
              </a:defRPr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1400">
                <a:solidFill>
                  <a:schemeClr val="tx1"/>
                </a:solidFill>
              </a:defRPr>
            </a:lvl1pPr>
          </a:lstStyle>
          <a:p>
            <a:pPr rtl="0"/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nl-NL"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pPr rtl="0"/>
            <a:fld id="{58FB4751-880F-D840-AAA9-3A15815CC996}" type="slidenum">
              <a:rPr lang="nl-NL" smtClean="0"/>
              <a:pPr rtl="0"/>
              <a:t>‹#›</a:t>
            </a:fld>
            <a:endParaRPr lang="nl-NL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nl-NL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Photo 5. Example of a fire in an African savanna. Although fixers are... |  Download Scientific Diagram">
            <a:extLst>
              <a:ext uri="{FF2B5EF4-FFF2-40B4-BE49-F238E27FC236}">
                <a16:creationId xmlns:a16="http://schemas.microsoft.com/office/drawing/2014/main" id="{C4285C45-678F-2100-751D-61B23BD0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185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0"/>
            <a:ext cx="10360152" cy="4055165"/>
          </a:xfrm>
        </p:spPr>
        <p:txBody>
          <a:bodyPr rtlCol="0" anchor="ctr"/>
          <a:lstStyle>
            <a:defPPr>
              <a:defRPr lang="nl-NL"/>
            </a:defPPr>
          </a:lstStyle>
          <a:p>
            <a:pPr rtl="0"/>
            <a:r>
              <a:rPr lang="nl-NL" b="1" dirty="0"/>
              <a:t>Vegetation Patterns </a:t>
            </a:r>
            <a:r>
              <a:rPr lang="nl-NL" dirty="0"/>
              <a:t>in the Savanna and their susceptibility to</a:t>
            </a:r>
            <a:r>
              <a:rPr lang="nl-NL" b="1" dirty="0"/>
              <a:t> wildfires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B56C8C-A2ED-5A55-7522-897A3095DDBE}"/>
              </a:ext>
            </a:extLst>
          </p:cNvPr>
          <p:cNvSpPr txBox="1"/>
          <p:nvPr/>
        </p:nvSpPr>
        <p:spPr>
          <a:xfrm>
            <a:off x="2507226" y="3057832"/>
            <a:ext cx="750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Bradley van Hooff, Mats Heine, Barber Vos, Leonardo </a:t>
            </a:r>
            <a:r>
              <a:rPr lang="en-GB" sz="2400" b="1" dirty="0" err="1"/>
              <a:t>Lüder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Numerical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– 1D</a:t>
            </a:r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0466173D-B9D7-993E-D98B-5F4DDC3E98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00677" y="1952895"/>
            <a:ext cx="7099714" cy="4259827"/>
          </a:xfrm>
        </p:spPr>
      </p:pic>
      <p:sp>
        <p:nvSpPr>
          <p:cNvPr id="25" name="Tijdelijke aanduiding voor inhoud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96470" y="1952895"/>
            <a:ext cx="3995530" cy="147610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Time </a:t>
            </a:r>
            <a:r>
              <a:rPr lang="nl-NL" dirty="0" err="1"/>
              <a:t>propegation</a:t>
            </a:r>
            <a:r>
              <a:rPr lang="nl-NL" dirty="0"/>
              <a:t>:</a:t>
            </a:r>
          </a:p>
          <a:p>
            <a:pPr marL="342900" indent="-342900" rtl="0">
              <a:buFontTx/>
              <a:buChar char="-"/>
            </a:pPr>
            <a:r>
              <a:rPr lang="nl-NL" dirty="0" err="1"/>
              <a:t>Finite</a:t>
            </a:r>
            <a:r>
              <a:rPr lang="nl-NL" dirty="0"/>
              <a:t> </a:t>
            </a:r>
            <a:r>
              <a:rPr lang="nl-NL" dirty="0" err="1"/>
              <a:t>differences</a:t>
            </a:r>
            <a:endParaRPr lang="nl-NL" dirty="0"/>
          </a:p>
          <a:p>
            <a:pPr marL="342900" indent="-342900" rtl="0">
              <a:buFontTx/>
              <a:buChar char="-"/>
            </a:pPr>
            <a:r>
              <a:rPr lang="nl-NL" dirty="0" err="1"/>
              <a:t>Runga</a:t>
            </a:r>
            <a:r>
              <a:rPr lang="nl-NL" dirty="0"/>
              <a:t> </a:t>
            </a:r>
            <a:r>
              <a:rPr lang="nl-NL" dirty="0" err="1"/>
              <a:t>Kutta</a:t>
            </a:r>
            <a:endParaRPr lang="nl-NL" dirty="0"/>
          </a:p>
          <a:p>
            <a:pPr marL="342900" indent="-342900" rtl="0">
              <a:buFontTx/>
              <a:buChar char="-"/>
            </a:pPr>
            <a:endParaRPr lang="nl-NL" dirty="0"/>
          </a:p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Numerical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– 1D</a:t>
            </a:r>
          </a:p>
        </p:txBody>
      </p:sp>
      <p:sp>
        <p:nvSpPr>
          <p:cNvPr id="25" name="Tijdelijke aanduiding voor inhoud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96470" y="1952895"/>
            <a:ext cx="3995530" cy="1476105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Root </a:t>
            </a:r>
            <a:r>
              <a:rPr lang="nl-NL" dirty="0" err="1"/>
              <a:t>finding</a:t>
            </a:r>
            <a:r>
              <a:rPr lang="nl-NL" dirty="0"/>
              <a:t>:</a:t>
            </a:r>
          </a:p>
          <a:p>
            <a:pPr marL="342900" indent="-342900" rtl="0">
              <a:buFontTx/>
              <a:buChar char="-"/>
            </a:pPr>
            <a:r>
              <a:rPr lang="nl-NL" dirty="0" err="1"/>
              <a:t>Finite</a:t>
            </a:r>
            <a:r>
              <a:rPr lang="nl-NL" dirty="0"/>
              <a:t> </a:t>
            </a:r>
            <a:r>
              <a:rPr lang="nl-NL" dirty="0" err="1"/>
              <a:t>differences</a:t>
            </a:r>
            <a:endParaRPr lang="nl-NL" dirty="0"/>
          </a:p>
          <a:p>
            <a:pPr marL="342900" indent="-342900" rtl="0">
              <a:buFontTx/>
              <a:buChar char="-"/>
            </a:pPr>
            <a:r>
              <a:rPr lang="nl-NL" dirty="0"/>
              <a:t>Newton </a:t>
            </a:r>
            <a:r>
              <a:rPr lang="nl-NL" dirty="0" err="1"/>
              <a:t>Raphson</a:t>
            </a:r>
            <a:endParaRPr lang="nl-NL" dirty="0"/>
          </a:p>
          <a:p>
            <a:pPr marL="342900" indent="-342900" rtl="0">
              <a:buFontTx/>
              <a:buChar char="-"/>
            </a:pPr>
            <a:endParaRPr lang="nl-NL" dirty="0"/>
          </a:p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11</a:t>
            </a:fld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F5ECEC51-49CC-E540-3298-D1559665AF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83974" y="1834120"/>
            <a:ext cx="6023113" cy="4517335"/>
          </a:xfrm>
        </p:spPr>
      </p:pic>
    </p:spTree>
    <p:extLst>
      <p:ext uri="{BB962C8B-B14F-4D97-AF65-F5344CB8AC3E}">
        <p14:creationId xmlns:p14="http://schemas.microsoft.com/office/powerpoint/2010/main" val="313243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Numerical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– 2D</a:t>
            </a:r>
          </a:p>
        </p:txBody>
      </p:sp>
      <p:sp>
        <p:nvSpPr>
          <p:cNvPr id="25" name="Tijdelijke aanduiding voor inhoud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96470" y="1952895"/>
            <a:ext cx="3995530" cy="1476105"/>
          </a:xfrm>
        </p:spPr>
        <p:txBody>
          <a:bodyPr rtlCol="0"/>
          <a:lstStyle>
            <a:defPPr>
              <a:defRPr lang="nl-NL"/>
            </a:defPPr>
          </a:lstStyle>
          <a:p>
            <a:pPr marL="342900" indent="-342900" rtl="0">
              <a:buFontTx/>
              <a:buChar char="-"/>
            </a:pPr>
            <a:endParaRPr lang="nl-NL" dirty="0"/>
          </a:p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12</a:t>
            </a:fld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AAFB90D-30E6-66C1-A653-90DF1AC962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33669" y="1880572"/>
            <a:ext cx="8418443" cy="4209222"/>
          </a:xfrm>
        </p:spPr>
      </p:pic>
    </p:spTree>
    <p:extLst>
      <p:ext uri="{BB962C8B-B14F-4D97-AF65-F5344CB8AC3E}">
        <p14:creationId xmlns:p14="http://schemas.microsoft.com/office/powerpoint/2010/main" val="122258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48" y="0"/>
            <a:ext cx="5641848" cy="2119745"/>
          </a:xfrm>
        </p:spPr>
        <p:txBody>
          <a:bodyPr rtlCol="0"/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r>
              <a:rPr lang="nl-NL" dirty="0"/>
              <a:t>Fire</a:t>
            </a:r>
            <a:endParaRPr lang="nl-NL" sz="4800" b="0" dirty="0"/>
          </a:p>
        </p:txBody>
      </p:sp>
      <p:sp>
        <p:nvSpPr>
          <p:cNvPr id="9" name="Tijdelijke aanduiding voor inhoud 7">
            <a:extLst>
              <a:ext uri="{FF2B5EF4-FFF2-40B4-BE49-F238E27FC236}">
                <a16:creationId xmlns:a16="http://schemas.microsoft.com/office/drawing/2014/main" id="{1A42A955-DBCE-5F60-F154-D5B477675513}"/>
              </a:ext>
            </a:extLst>
          </p:cNvPr>
          <p:cNvSpPr txBox="1">
            <a:spLocks/>
          </p:cNvSpPr>
          <p:nvPr/>
        </p:nvSpPr>
        <p:spPr>
          <a:xfrm>
            <a:off x="582448" y="1616324"/>
            <a:ext cx="5946172" cy="4332192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nl-NL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Burns the vegetation</a:t>
            </a:r>
          </a:p>
          <a:p>
            <a:pPr lvl="1"/>
            <a:r>
              <a:rPr lang="nl-NL" dirty="0"/>
              <a:t>In practice: only grass and young trees</a:t>
            </a:r>
          </a:p>
          <a:p>
            <a:pPr lvl="1"/>
            <a:r>
              <a:rPr lang="nl-NL" dirty="0"/>
              <a:t>Simplified model: no “insensitive” trees</a:t>
            </a:r>
          </a:p>
          <a:p>
            <a:r>
              <a:rPr lang="nl-NL" dirty="0"/>
              <a:t>“Pulse-like” phenomena</a:t>
            </a:r>
          </a:p>
          <a:p>
            <a:r>
              <a:rPr lang="nl-NL" dirty="0"/>
              <a:t>Simplest approach: </a:t>
            </a:r>
          </a:p>
          <a:p>
            <a:pPr lvl="1"/>
            <a:r>
              <a:rPr lang="nl-NL" dirty="0"/>
              <a:t>Let the vegetation reach an equilibrium point</a:t>
            </a:r>
          </a:p>
          <a:p>
            <a:pPr lvl="1"/>
            <a:r>
              <a:rPr lang="nl-NL" dirty="0"/>
              <a:t>Set the vegetation in an area to zero (G) and 0.5 (T)</a:t>
            </a:r>
          </a:p>
          <a:p>
            <a:pPr lvl="1"/>
            <a:r>
              <a:rPr lang="nl-NL" dirty="0"/>
              <a:t>Area dependent on fire intensity η</a:t>
            </a:r>
          </a:p>
          <a:p>
            <a:pPr lvl="1"/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pic>
        <p:nvPicPr>
          <p:cNvPr id="10" name="Bildplatzhalter 9" descr="Ein Bild, das draußen, Himmel, Wärme, Baum enthält.&#10;&#10;Automatisch generierte Beschreibung">
            <a:extLst>
              <a:ext uri="{FF2B5EF4-FFF2-40B4-BE49-F238E27FC236}">
                <a16:creationId xmlns:a16="http://schemas.microsoft.com/office/drawing/2014/main" id="{A20302B1-6FD0-FA0E-0874-6E404DD9C9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790" r="25790"/>
          <a:stretch>
            <a:fillRect/>
          </a:stretch>
        </p:blipFill>
        <p:spPr/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814A9C9-4845-9399-1F58-C9A3E13393C8}"/>
              </a:ext>
            </a:extLst>
          </p:cNvPr>
          <p:cNvSpPr txBox="1"/>
          <p:nvPr/>
        </p:nvSpPr>
        <p:spPr>
          <a:xfrm>
            <a:off x="0" y="6587067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</a:schemeClr>
                </a:solidFill>
              </a:rPr>
              <a:t>https://www.researchgate.net/publication/309019756/figure/fig6/AS:416409109712898@1476291076190/Photo5-Example-of-a-fire-in-an-African-savanna-Although-fixers-are-thought-to-have-a.png</a:t>
            </a:r>
          </a:p>
        </p:txBody>
      </p:sp>
    </p:spTree>
    <p:extLst>
      <p:ext uri="{BB962C8B-B14F-4D97-AF65-F5344CB8AC3E}">
        <p14:creationId xmlns:p14="http://schemas.microsoft.com/office/powerpoint/2010/main" val="29263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132603"/>
            <a:ext cx="10360152" cy="91440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After the fire – new initial condition</a:t>
            </a:r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266" y="1047003"/>
            <a:ext cx="3364992" cy="3904488"/>
          </a:xfrm>
        </p:spPr>
        <p:txBody>
          <a:bodyPr rtlCol="0"/>
          <a:lstStyle>
            <a:defPPr>
              <a:defRPr lang="nl-NL"/>
            </a:defPPr>
          </a:lstStyle>
          <a:p>
            <a:pPr marL="0" indent="0" rtl="0">
              <a:buNone/>
            </a:pPr>
            <a:r>
              <a:rPr lang="nl-NL" dirty="0"/>
              <a:t>1D: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14</a:t>
            </a:fld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47E88-B95C-0BDE-618E-196F08AC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91" y="1246238"/>
            <a:ext cx="7135221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45" y="292609"/>
            <a:ext cx="10360152" cy="91440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After the fire – new initial condition</a:t>
            </a:r>
          </a:p>
        </p:txBody>
      </p:sp>
      <p:sp>
        <p:nvSpPr>
          <p:cNvPr id="25" name="Tijdelijke aanduiding voor inhoud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1614" y="1149286"/>
            <a:ext cx="4823336" cy="3904488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2D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15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DBD9F-B7EE-6ADA-D345-BE055BEDA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" y="1830415"/>
            <a:ext cx="5750317" cy="4574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4B97A-67F7-B652-C9A8-66EDBF99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469" y="1830415"/>
            <a:ext cx="5770537" cy="4606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B91D3-5301-68ED-D8AF-3C9F6D5A4B10}"/>
              </a:ext>
            </a:extLst>
          </p:cNvPr>
          <p:cNvSpPr txBox="1"/>
          <p:nvPr/>
        </p:nvSpPr>
        <p:spPr>
          <a:xfrm>
            <a:off x="2705276" y="1461083"/>
            <a:ext cx="67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Trees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5D5E3-54BC-07DB-BA34-8C346B72125A}"/>
              </a:ext>
            </a:extLst>
          </p:cNvPr>
          <p:cNvSpPr txBox="1"/>
          <p:nvPr/>
        </p:nvSpPr>
        <p:spPr>
          <a:xfrm>
            <a:off x="8524133" y="1461083"/>
            <a:ext cx="688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08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71" y="369187"/>
            <a:ext cx="10360152" cy="91440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After the fire</a:t>
            </a:r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4950" y="1476755"/>
            <a:ext cx="1093432" cy="607683"/>
          </a:xfrm>
        </p:spPr>
        <p:txBody>
          <a:bodyPr rtlCol="0">
            <a:normAutofit/>
          </a:bodyPr>
          <a:lstStyle>
            <a:defPPr>
              <a:defRPr lang="nl-NL"/>
            </a:defPPr>
          </a:lstStyle>
          <a:p>
            <a:pPr marL="0" indent="0" rtl="0">
              <a:buNone/>
            </a:pPr>
            <a:r>
              <a:rPr lang="nl-NL" dirty="0"/>
              <a:t>1D: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16</a:t>
            </a:fld>
            <a:endParaRPr lang="nl-NL" dirty="0"/>
          </a:p>
        </p:txBody>
      </p:sp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4DF58F2-F6A1-C9D1-9066-E403476B2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81" y="1283587"/>
            <a:ext cx="7873393" cy="47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3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71" y="369187"/>
            <a:ext cx="10360152" cy="91440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After the fire</a:t>
            </a:r>
          </a:p>
        </p:txBody>
      </p:sp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4950" y="1476755"/>
            <a:ext cx="1093432" cy="607683"/>
          </a:xfrm>
        </p:spPr>
        <p:txBody>
          <a:bodyPr rtlCol="0">
            <a:normAutofit/>
          </a:bodyPr>
          <a:lstStyle>
            <a:defPPr>
              <a:defRPr lang="nl-NL"/>
            </a:defPPr>
          </a:lstStyle>
          <a:p>
            <a:pPr marL="0" indent="0" rtl="0">
              <a:buNone/>
            </a:pPr>
            <a:r>
              <a:rPr lang="nl-NL" dirty="0"/>
              <a:t>1D: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92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sz="3200" dirty="0"/>
              <a:t>Problems and next steps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2542828"/>
          </a:xfrm>
        </p:spPr>
        <p:txBody>
          <a:bodyPr rtlCol="0">
            <a:normAutofit/>
          </a:bodyPr>
          <a:lstStyle>
            <a:defPPr>
              <a:defRPr lang="nl-NL"/>
            </a:defPPr>
          </a:lstStyle>
          <a:p>
            <a:pPr marL="342900" indent="-342900" rtl="0">
              <a:buFontTx/>
              <a:buChar char="-"/>
            </a:pPr>
            <a:r>
              <a:rPr lang="nl-NL" dirty="0"/>
              <a:t>No stable </a:t>
            </a:r>
            <a:r>
              <a:rPr lang="nl-NL" dirty="0" err="1"/>
              <a:t>patterns</a:t>
            </a:r>
            <a:r>
              <a:rPr lang="nl-NL" dirty="0"/>
              <a:t> </a:t>
            </a:r>
            <a:r>
              <a:rPr lang="nl-NL" dirty="0" err="1"/>
              <a:t>detected</a:t>
            </a:r>
            <a:endParaRPr lang="nl-NL" dirty="0"/>
          </a:p>
          <a:p>
            <a:pPr marL="571500" lvl="1" indent="-342900">
              <a:buFontTx/>
              <a:buChar char="-"/>
            </a:pPr>
            <a:r>
              <a:rPr lang="nl-NL" dirty="0" err="1"/>
              <a:t>Find</a:t>
            </a:r>
            <a:r>
              <a:rPr lang="nl-NL" dirty="0"/>
              <a:t> parameters </a:t>
            </a:r>
            <a:r>
              <a:rPr lang="nl-NL" dirty="0" err="1"/>
              <a:t>for</a:t>
            </a:r>
            <a:r>
              <a:rPr lang="nl-NL" dirty="0"/>
              <a:t> which there is </a:t>
            </a:r>
            <a:r>
              <a:rPr lang="nl-NL" dirty="0" err="1"/>
              <a:t>bistability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effect of </a:t>
            </a:r>
            <a:r>
              <a:rPr lang="nl-NL" dirty="0" err="1"/>
              <a:t>fire</a:t>
            </a:r>
            <a:endParaRPr lang="nl-NL" dirty="0"/>
          </a:p>
          <a:p>
            <a:pPr marL="571500" lvl="1" indent="-342900">
              <a:buFontTx/>
              <a:buChar char="-"/>
            </a:pPr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intensity</a:t>
            </a:r>
            <a:endParaRPr lang="nl-NL" dirty="0"/>
          </a:p>
          <a:p>
            <a:pPr marL="571500" lvl="1" indent="-342900">
              <a:buFontTx/>
              <a:buChar char="-"/>
            </a:pPr>
            <a:r>
              <a:rPr lang="nl-NL" dirty="0" err="1"/>
              <a:t>Find</a:t>
            </a:r>
            <a:r>
              <a:rPr lang="nl-NL" dirty="0"/>
              <a:t> new equilibrium</a:t>
            </a:r>
          </a:p>
        </p:txBody>
      </p:sp>
      <p:pic>
        <p:nvPicPr>
          <p:cNvPr id="7" name="Bildplatzhalter 6" descr="Ein Bild, das Wolke, Himmel, Baum, Pflanze enthält.&#10;&#10;Automatisch generierte Beschreibung">
            <a:extLst>
              <a:ext uri="{FF2B5EF4-FFF2-40B4-BE49-F238E27FC236}">
                <a16:creationId xmlns:a16="http://schemas.microsoft.com/office/drawing/2014/main" id="{1D762699-7529-233D-F44D-92151B1ECA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9990"/>
          <a:stretch/>
        </p:blipFill>
        <p:spPr>
          <a:xfrm>
            <a:off x="7602489" y="0"/>
            <a:ext cx="4589511" cy="6555026"/>
          </a:xfrm>
        </p:spPr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5087" y="914400"/>
            <a:ext cx="5641848" cy="502920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707922"/>
            <a:ext cx="10360152" cy="914400"/>
          </a:xfrm>
        </p:spPr>
        <p:txBody>
          <a:bodyPr rtlCol="0" anchor="b">
            <a:normAutofit/>
          </a:bodyPr>
          <a:lstStyle>
            <a:defPPr>
              <a:defRPr lang="nl-NL"/>
            </a:defPPr>
          </a:lstStyle>
          <a:p>
            <a:pPr rtl="0"/>
            <a:r>
              <a:rPr lang="nl-NL" dirty="0"/>
              <a:t>Structure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D1526DE-6AD4-E1CC-07E3-51FA15BCA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5" r="19990"/>
          <a:stretch/>
        </p:blipFill>
        <p:spPr bwMode="auto">
          <a:xfrm>
            <a:off x="914399" y="2043636"/>
            <a:ext cx="3364992" cy="3895440"/>
          </a:xfrm>
          <a:prstGeom prst="rect">
            <a:avLst/>
          </a:prstGeom>
          <a:noFill/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B2A844D-C769-B911-D647-3A28AED59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58FB4751-880F-D840-AAA9-3A15815CC996}" type="slidenum">
              <a:rPr lang="nl-NL" smtClean="0"/>
              <a:pPr rtl="0">
                <a:spcAft>
                  <a:spcPts val="600"/>
                </a:spcAft>
              </a:pPr>
              <a:t>2</a:t>
            </a:fld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39382E-89D9-57EE-04E3-3787378CA2A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6592" y="2043636"/>
            <a:ext cx="6537960" cy="39044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/>
              <a:t>Savannas</a:t>
            </a:r>
            <a:endParaRPr lang="de-DE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/>
              <a:t>Our</a:t>
            </a:r>
            <a:r>
              <a:rPr lang="de-DE" sz="2400" b="1" dirty="0"/>
              <a:t> Model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de-DE" sz="2400" b="1" dirty="0" err="1"/>
              <a:t>Results</a:t>
            </a:r>
            <a:r>
              <a:rPr lang="de-DE" sz="2400" b="1" dirty="0"/>
              <a:t> </a:t>
            </a:r>
            <a:r>
              <a:rPr lang="de-DE" sz="2400" b="1" dirty="0" err="1"/>
              <a:t>without</a:t>
            </a:r>
            <a:r>
              <a:rPr lang="de-DE" sz="2400" b="1" dirty="0"/>
              <a:t> </a:t>
            </a:r>
            <a:r>
              <a:rPr lang="de-DE" sz="2400" b="1" dirty="0" err="1"/>
              <a:t>fire</a:t>
            </a:r>
            <a:endParaRPr lang="de-DE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 err="1"/>
              <a:t>Adding</a:t>
            </a:r>
            <a:r>
              <a:rPr lang="de-DE" sz="2400" b="1" dirty="0"/>
              <a:t> </a:t>
            </a:r>
            <a:r>
              <a:rPr lang="de-DE" sz="2400" b="1" dirty="0" err="1"/>
              <a:t>wildfires</a:t>
            </a:r>
            <a:endParaRPr lang="de-DE" sz="2400" b="1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de-DE" sz="2400" b="1" dirty="0" err="1"/>
              <a:t>Results</a:t>
            </a:r>
            <a:r>
              <a:rPr lang="de-DE" sz="2400" b="1" dirty="0"/>
              <a:t> </a:t>
            </a:r>
            <a:r>
              <a:rPr lang="de-DE" sz="2400" b="1" dirty="0" err="1"/>
              <a:t>with</a:t>
            </a:r>
            <a:r>
              <a:rPr lang="de-DE" sz="2400" b="1" dirty="0"/>
              <a:t> </a:t>
            </a:r>
            <a:r>
              <a:rPr lang="de-DE" sz="2400" b="1" dirty="0" err="1"/>
              <a:t>fire</a:t>
            </a:r>
            <a:endParaRPr lang="de-DE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/>
              <a:t>Problems and </a:t>
            </a:r>
            <a:r>
              <a:rPr lang="de-DE" sz="2400" b="1" dirty="0" err="1"/>
              <a:t>next</a:t>
            </a:r>
            <a:r>
              <a:rPr lang="de-DE" sz="2400" b="1" dirty="0"/>
              <a:t> </a:t>
            </a:r>
            <a:r>
              <a:rPr lang="de-DE" sz="2400" b="1" dirty="0" err="1"/>
              <a:t>steps</a:t>
            </a:r>
            <a:endParaRPr lang="de-DE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endParaRPr lang="de-DE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48" y="0"/>
            <a:ext cx="5641848" cy="2119745"/>
          </a:xfrm>
        </p:spPr>
        <p:txBody>
          <a:bodyPr rtlCol="0"/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r>
              <a:rPr lang="nl-NL" dirty="0"/>
              <a:t>The savanna</a:t>
            </a:r>
            <a:endParaRPr lang="nl-NL" sz="4800" b="0" dirty="0"/>
          </a:p>
        </p:txBody>
      </p:sp>
      <p:pic>
        <p:nvPicPr>
          <p:cNvPr id="7" name="Tijdelijke aanduiding voor afbeelding 6" descr="Afbeelding met buitenshuis, gras, wolk, hemel&#10;&#10;Automatisch gegenereerde beschrijving">
            <a:extLst>
              <a:ext uri="{FF2B5EF4-FFF2-40B4-BE49-F238E27FC236}">
                <a16:creationId xmlns:a16="http://schemas.microsoft.com/office/drawing/2014/main" id="{BF9B5410-D7C2-3CC8-6F56-BE5FA6DD2F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3642" r="13642"/>
          <a:stretch>
            <a:fillRect/>
          </a:stretch>
        </p:blipFill>
        <p:spPr>
          <a:xfrm>
            <a:off x="7401941" y="-59635"/>
            <a:ext cx="4790059" cy="6587067"/>
          </a:xfrm>
        </p:spPr>
      </p:pic>
      <p:sp>
        <p:nvSpPr>
          <p:cNvPr id="9" name="Tijdelijke aanduiding voor inhoud 7">
            <a:extLst>
              <a:ext uri="{FF2B5EF4-FFF2-40B4-BE49-F238E27FC236}">
                <a16:creationId xmlns:a16="http://schemas.microsoft.com/office/drawing/2014/main" id="{1A42A955-DBCE-5F60-F154-D5B477675513}"/>
              </a:ext>
            </a:extLst>
          </p:cNvPr>
          <p:cNvSpPr txBox="1">
            <a:spLocks/>
          </p:cNvSpPr>
          <p:nvPr/>
        </p:nvSpPr>
        <p:spPr>
          <a:xfrm>
            <a:off x="582448" y="2048945"/>
            <a:ext cx="5641848" cy="3356576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nl-NL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The vegetation inlcudes mainly</a:t>
            </a:r>
          </a:p>
          <a:p>
            <a:pPr lvl="1"/>
            <a:r>
              <a:rPr lang="nl-NL" dirty="0"/>
              <a:t>Trees</a:t>
            </a:r>
          </a:p>
          <a:p>
            <a:pPr lvl="2"/>
            <a:r>
              <a:rPr lang="nl-NL" dirty="0"/>
              <a:t>Higher Biomass, slower spreading, less susceptible to fire</a:t>
            </a:r>
          </a:p>
          <a:p>
            <a:pPr lvl="1"/>
            <a:r>
              <a:rPr lang="nl-NL" dirty="0"/>
              <a:t>Grass</a:t>
            </a:r>
          </a:p>
          <a:p>
            <a:pPr lvl="2"/>
            <a:r>
              <a:rPr lang="nl-NL" dirty="0"/>
              <a:t>Faster spreading, very susceptible to fire</a:t>
            </a:r>
          </a:p>
          <a:p>
            <a:r>
              <a:rPr lang="nl-NL" dirty="0"/>
              <a:t>Formation of patterns</a:t>
            </a:r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205" y="914400"/>
            <a:ext cx="5449824" cy="3538728"/>
          </a:xfrm>
        </p:spPr>
        <p:txBody>
          <a:bodyPr rtlCol="0" anchor="b"/>
          <a:lstStyle>
            <a:defPPr>
              <a:defRPr lang="nl-NL"/>
            </a:defPPr>
          </a:lstStyle>
          <a:p>
            <a:pPr rtl="0"/>
            <a:r>
              <a:rPr lang="nl-NL" dirty="0"/>
              <a:t>Our model</a:t>
            </a:r>
          </a:p>
        </p:txBody>
      </p:sp>
      <p:pic>
        <p:nvPicPr>
          <p:cNvPr id="7" name="Bildplatzhalter 6" descr="Ein Bild, das Säugetier, draußen, Himmel, Gras enthält.&#10;&#10;Automatisch generierte Beschreibung">
            <a:extLst>
              <a:ext uri="{FF2B5EF4-FFF2-40B4-BE49-F238E27FC236}">
                <a16:creationId xmlns:a16="http://schemas.microsoft.com/office/drawing/2014/main" id="{CF86FA56-D726-1834-9D29-6D5C6E9DCEC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8481" r="28481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2D14C7-1D75-52FB-AA21-1ECACF4A2286}"/>
              </a:ext>
            </a:extLst>
          </p:cNvPr>
          <p:cNvSpPr txBox="1"/>
          <p:nvPr/>
        </p:nvSpPr>
        <p:spPr>
          <a:xfrm>
            <a:off x="-1" y="6596220"/>
            <a:ext cx="516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https://www.snexplores.org/wp-content/uploads/2021/12/1440_SS_savanna_feat.jpg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87374"/>
            <a:ext cx="7534656" cy="91440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sz="3200" dirty="0"/>
              <a:t>Dimensional Form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5</a:t>
            </a:fld>
            <a:endParaRPr lang="nl-NL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120E14-DF4B-0823-9B21-0C6B0AF89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01774"/>
            <a:ext cx="8518998" cy="12963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27A70AC-FCB6-D534-2103-A74CAD05F116}"/>
              </a:ext>
            </a:extLst>
          </p:cNvPr>
          <p:cNvSpPr txBox="1"/>
          <p:nvPr/>
        </p:nvSpPr>
        <p:spPr>
          <a:xfrm>
            <a:off x="2117065" y="2683593"/>
            <a:ext cx="113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Growth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DBCDACB-B855-45B2-2F37-C15F02E40A58}"/>
              </a:ext>
            </a:extLst>
          </p:cNvPr>
          <p:cNvSpPr txBox="1"/>
          <p:nvPr/>
        </p:nvSpPr>
        <p:spPr>
          <a:xfrm>
            <a:off x="3603466" y="2727236"/>
            <a:ext cx="1258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Mortality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2D348F-8584-3E59-D8CC-CB96673766EA}"/>
              </a:ext>
            </a:extLst>
          </p:cNvPr>
          <p:cNvSpPr txBox="1"/>
          <p:nvPr/>
        </p:nvSpPr>
        <p:spPr>
          <a:xfrm>
            <a:off x="5058994" y="2698144"/>
            <a:ext cx="175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Spreading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347C39A-095C-FE48-44BA-E904162F245C}"/>
              </a:ext>
            </a:extLst>
          </p:cNvPr>
          <p:cNvSpPr txBox="1"/>
          <p:nvPr/>
        </p:nvSpPr>
        <p:spPr>
          <a:xfrm>
            <a:off x="914400" y="3217993"/>
            <a:ext cx="53051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γ</a:t>
            </a:r>
            <a:r>
              <a:rPr lang="de-DE" sz="2400" dirty="0"/>
              <a:t>: Growth </a:t>
            </a:r>
            <a:r>
              <a:rPr lang="en-GB" sz="2400" dirty="0"/>
              <a:t>rates</a:t>
            </a:r>
          </a:p>
          <a:p>
            <a:r>
              <a:rPr lang="de-DE" sz="2400" dirty="0"/>
              <a:t>K: </a:t>
            </a:r>
            <a:r>
              <a:rPr lang="en-US" sz="2400" dirty="0"/>
              <a:t>upper</a:t>
            </a:r>
            <a:r>
              <a:rPr lang="de-DE" sz="2400" dirty="0"/>
              <a:t> </a:t>
            </a:r>
            <a:r>
              <a:rPr lang="de-DE" sz="2400" dirty="0" err="1"/>
              <a:t>bound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Biomass</a:t>
            </a:r>
            <a:endParaRPr lang="de-DE" sz="2400" dirty="0"/>
          </a:p>
          <a:p>
            <a:r>
              <a:rPr lang="el-GR" sz="2400" dirty="0"/>
              <a:t>μ</a:t>
            </a:r>
            <a:r>
              <a:rPr lang="de-DE" sz="2400" dirty="0"/>
              <a:t>: </a:t>
            </a:r>
            <a:r>
              <a:rPr lang="de-DE" sz="2400" dirty="0" err="1"/>
              <a:t>general</a:t>
            </a:r>
            <a:r>
              <a:rPr lang="de-DE" sz="2400" dirty="0"/>
              <a:t> </a:t>
            </a:r>
            <a:r>
              <a:rPr lang="de-DE" sz="2400" dirty="0" err="1"/>
              <a:t>mortality</a:t>
            </a:r>
            <a:r>
              <a:rPr lang="de-DE" sz="2400" dirty="0"/>
              <a:t> rate</a:t>
            </a:r>
          </a:p>
          <a:p>
            <a:r>
              <a:rPr lang="el-GR" sz="2400" dirty="0"/>
              <a:t>σ</a:t>
            </a:r>
            <a:r>
              <a:rPr lang="de-DE" sz="2400" dirty="0"/>
              <a:t>: </a:t>
            </a:r>
            <a:r>
              <a:rPr lang="de-DE" sz="2400" dirty="0" err="1"/>
              <a:t>mortality</a:t>
            </a:r>
            <a:r>
              <a:rPr lang="de-DE" sz="2400" dirty="0"/>
              <a:t> </a:t>
            </a:r>
            <a:r>
              <a:rPr lang="de-DE" sz="2400" dirty="0" err="1"/>
              <a:t>trough</a:t>
            </a:r>
            <a:r>
              <a:rPr lang="de-DE" sz="2400" dirty="0"/>
              <a:t> </a:t>
            </a:r>
            <a:r>
              <a:rPr lang="de-DE" sz="2400" dirty="0" err="1"/>
              <a:t>competition</a:t>
            </a:r>
            <a:endParaRPr lang="de-DE" sz="2400" dirty="0"/>
          </a:p>
          <a:p>
            <a:r>
              <a:rPr lang="de-DE" sz="2400" dirty="0"/>
              <a:t>D: Diffusion </a:t>
            </a:r>
            <a:r>
              <a:rPr lang="de-DE" sz="2400" dirty="0" err="1"/>
              <a:t>coefficients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87374"/>
            <a:ext cx="7534656" cy="914400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sz="3200" dirty="0"/>
              <a:t>Dimensionless Form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6</a:t>
            </a:fld>
            <a:endParaRPr lang="nl-NL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7A70AC-FCB6-D534-2103-A74CAD05F116}"/>
              </a:ext>
            </a:extLst>
          </p:cNvPr>
          <p:cNvSpPr txBox="1"/>
          <p:nvPr/>
        </p:nvSpPr>
        <p:spPr>
          <a:xfrm>
            <a:off x="2198825" y="2701798"/>
            <a:ext cx="113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Growth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DBCDACB-B855-45B2-2F37-C15F02E40A58}"/>
              </a:ext>
            </a:extLst>
          </p:cNvPr>
          <p:cNvSpPr txBox="1"/>
          <p:nvPr/>
        </p:nvSpPr>
        <p:spPr>
          <a:xfrm>
            <a:off x="4218865" y="2714517"/>
            <a:ext cx="1258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Mortality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2D348F-8584-3E59-D8CC-CB96673766EA}"/>
              </a:ext>
            </a:extLst>
          </p:cNvPr>
          <p:cNvSpPr txBox="1"/>
          <p:nvPr/>
        </p:nvSpPr>
        <p:spPr>
          <a:xfrm>
            <a:off x="5875072" y="2701797"/>
            <a:ext cx="175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Spreading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476D5E-C179-EB33-8867-FF2046F90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1561532"/>
            <a:ext cx="9078777" cy="11657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5613021-D0AA-5C14-DC1C-3A7A6E4C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67" y="3636884"/>
            <a:ext cx="918338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1780"/>
            <a:ext cx="5449824" cy="3538728"/>
          </a:xfrm>
        </p:spPr>
        <p:txBody>
          <a:bodyPr rtlCol="0" anchor="b"/>
          <a:lstStyle>
            <a:defPPr>
              <a:defRPr lang="nl-NL"/>
            </a:defPPr>
          </a:lstStyle>
          <a:p>
            <a:pPr rtl="0"/>
            <a:r>
              <a:rPr lang="nl-NL" dirty="0"/>
              <a:t>Results – no fire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72D14C7-1D75-52FB-AA21-1ECACF4A2286}"/>
              </a:ext>
            </a:extLst>
          </p:cNvPr>
          <p:cNvSpPr txBox="1"/>
          <p:nvPr/>
        </p:nvSpPr>
        <p:spPr>
          <a:xfrm>
            <a:off x="-1" y="6596220"/>
            <a:ext cx="516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50000"/>
                  </a:schemeClr>
                </a:solidFill>
              </a:rPr>
              <a:t>https://www.snexplores.org/wp-content/uploads/2021/12/1440_SS_savanna_feat.jpg</a:t>
            </a:r>
          </a:p>
        </p:txBody>
      </p:sp>
      <p:pic>
        <p:nvPicPr>
          <p:cNvPr id="14" name="Bildplatzhalter 13" descr="Ein Bild, das draußen, Landschaft, Baum, Natur enthält.&#10;&#10;Automatisch generierte Beschreibung">
            <a:extLst>
              <a:ext uri="{FF2B5EF4-FFF2-40B4-BE49-F238E27FC236}">
                <a16:creationId xmlns:a16="http://schemas.microsoft.com/office/drawing/2014/main" id="{B1D6CA00-091F-570A-A5B0-4C7E649C71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48677" t="-231" r="341" b="231"/>
          <a:stretch/>
        </p:blipFill>
        <p:spPr>
          <a:xfrm>
            <a:off x="-1" y="261780"/>
            <a:ext cx="5046134" cy="659622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B672803-8129-CFE8-67F1-899C7B098527}"/>
              </a:ext>
            </a:extLst>
          </p:cNvPr>
          <p:cNvSpPr txBox="1"/>
          <p:nvPr/>
        </p:nvSpPr>
        <p:spPr>
          <a:xfrm>
            <a:off x="0" y="6596220"/>
            <a:ext cx="6125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https://images.photowall.com/products/65735/savannah-sunrise.jpg?h=699&amp;q=85</a:t>
            </a:r>
          </a:p>
        </p:txBody>
      </p:sp>
    </p:spTree>
    <p:extLst>
      <p:ext uri="{BB962C8B-B14F-4D97-AF65-F5344CB8AC3E}">
        <p14:creationId xmlns:p14="http://schemas.microsoft.com/office/powerpoint/2010/main" val="388735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A</a:t>
            </a:r>
            <a:r>
              <a:rPr lang="nl-NL" sz="3200" dirty="0" err="1"/>
              <a:t>nalytical</a:t>
            </a:r>
            <a:r>
              <a:rPr lang="nl-NL" sz="3200" dirty="0"/>
              <a:t> </a:t>
            </a:r>
            <a:r>
              <a:rPr lang="nl-NL" sz="3200" dirty="0" err="1"/>
              <a:t>results</a:t>
            </a:r>
            <a:r>
              <a:rPr lang="nl-NL" sz="3200" dirty="0"/>
              <a:t> – </a:t>
            </a:r>
            <a:r>
              <a:rPr lang="nl-NL" sz="3200" dirty="0" err="1"/>
              <a:t>homogeneous</a:t>
            </a:r>
            <a:r>
              <a:rPr lang="nl-NL" sz="3200" dirty="0"/>
              <a:t> </a:t>
            </a:r>
            <a:r>
              <a:rPr lang="nl-NL" sz="3200" dirty="0" err="1"/>
              <a:t>equilibria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8</a:t>
            </a:fld>
            <a:endParaRPr lang="nl-NL" dirty="0"/>
          </a:p>
        </p:txBody>
      </p:sp>
      <p:pic>
        <p:nvPicPr>
          <p:cNvPr id="3" name="Grafik 7">
            <a:extLst>
              <a:ext uri="{FF2B5EF4-FFF2-40B4-BE49-F238E27FC236}">
                <a16:creationId xmlns:a16="http://schemas.microsoft.com/office/drawing/2014/main" id="{21227D10-95C9-97DF-EEF0-BDF81916A7C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/>
          <a:srcRect r="81"/>
          <a:stretch/>
        </p:blipFill>
        <p:spPr>
          <a:xfrm>
            <a:off x="1145841" y="2130311"/>
            <a:ext cx="7630411" cy="980534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661122B0-D832-F3BD-B796-1F9ACA576DE8}"/>
              </a:ext>
            </a:extLst>
          </p:cNvPr>
          <p:cNvSpPr txBox="1"/>
          <p:nvPr/>
        </p:nvSpPr>
        <p:spPr>
          <a:xfrm>
            <a:off x="1302026" y="2220468"/>
            <a:ext cx="5963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  </a:t>
            </a:r>
            <a:r>
              <a:rPr lang="nl-NL" sz="20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B33985E-8ED8-3749-EF18-C1D782200839}"/>
              </a:ext>
            </a:extLst>
          </p:cNvPr>
          <p:cNvSpPr txBox="1"/>
          <p:nvPr/>
        </p:nvSpPr>
        <p:spPr>
          <a:xfrm>
            <a:off x="1302026" y="2620578"/>
            <a:ext cx="5963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  </a:t>
            </a:r>
            <a:r>
              <a:rPr lang="nl-NL" sz="20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14091C4-FA4E-10BD-95E2-365EACE54520}"/>
              </a:ext>
            </a:extLst>
          </p:cNvPr>
          <p:cNvSpPr txBox="1"/>
          <p:nvPr/>
        </p:nvSpPr>
        <p:spPr>
          <a:xfrm>
            <a:off x="5151783" y="2220468"/>
            <a:ext cx="8315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  </a:t>
            </a:r>
            <a:r>
              <a:rPr lang="nl-NL" sz="2000" b="1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5B67FE7-65BC-DBF1-14BA-6FB0879C46BF}"/>
              </a:ext>
            </a:extLst>
          </p:cNvPr>
          <p:cNvSpPr txBox="1"/>
          <p:nvPr/>
        </p:nvSpPr>
        <p:spPr>
          <a:xfrm>
            <a:off x="5464866" y="2620578"/>
            <a:ext cx="9160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  </a:t>
            </a:r>
            <a:r>
              <a:rPr lang="nl-NL" sz="2000" b="1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8FE1F8E-DF11-23A5-C942-3733A129E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841" y="4024341"/>
            <a:ext cx="9043300" cy="804901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744A9FF8-0B14-18D4-B310-664E75C17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08" y="4175947"/>
            <a:ext cx="752533" cy="5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A</a:t>
            </a:r>
            <a:r>
              <a:rPr lang="nl-NL" sz="3200" dirty="0" err="1"/>
              <a:t>nalytical</a:t>
            </a:r>
            <a:r>
              <a:rPr lang="nl-NL" sz="3200" dirty="0"/>
              <a:t> </a:t>
            </a:r>
            <a:r>
              <a:rPr lang="nl-NL" sz="3200" dirty="0" err="1"/>
              <a:t>results</a:t>
            </a:r>
            <a:r>
              <a:rPr lang="nl-NL" sz="3200" dirty="0"/>
              <a:t> – </a:t>
            </a:r>
            <a:r>
              <a:rPr lang="nl-NL" sz="3200" dirty="0" err="1"/>
              <a:t>stability</a:t>
            </a:r>
            <a:r>
              <a:rPr lang="nl-NL" sz="3200" dirty="0"/>
              <a:t> analysis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fld id="{58FB4751-880F-D840-AAA9-3A15815CC996}" type="slidenum">
              <a:rPr lang="nl-NL" smtClean="0"/>
              <a:pPr rtl="0"/>
              <a:t>9</a:t>
            </a:fld>
            <a:endParaRPr lang="nl-NL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CE9E39B4-9EFF-D57A-FD6B-E0E2EA071AD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13791" y="2066545"/>
            <a:ext cx="4576953" cy="3877055"/>
          </a:xfrm>
        </p:spPr>
        <p:txBody>
          <a:bodyPr/>
          <a:lstStyle/>
          <a:p>
            <a:r>
              <a:rPr lang="nl-NL" dirty="0" err="1"/>
              <a:t>Linearization</a:t>
            </a:r>
            <a:r>
              <a:rPr lang="nl-NL" dirty="0"/>
              <a:t>: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Eigenfunction</a:t>
            </a:r>
            <a:r>
              <a:rPr lang="nl-NL" dirty="0"/>
              <a:t> </a:t>
            </a:r>
            <a:r>
              <a:rPr lang="nl-NL" dirty="0" err="1"/>
              <a:t>expansion</a:t>
            </a:r>
            <a:r>
              <a:rPr lang="nl-NL" dirty="0"/>
              <a:t>: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9F7B514-845C-ADB0-9F52-624956CD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98" y="2456362"/>
            <a:ext cx="5268060" cy="75258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74C55140-B2D1-4AA6-3DB0-518C94C25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98" y="4201679"/>
            <a:ext cx="2705478" cy="125747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7ADF560-2ABE-E75B-7CFD-220B1A07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686" y="4430310"/>
            <a:ext cx="4010585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82786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583_TF11964407_Win32" id="{622CA278-8D02-483F-98A0-306C4DBBE7E1}" vid="{FD84B2C6-8E49-4724-8501-18728515C8B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{835EE88D-A9F6-4FEB-ADC7-88E1BBAD4B4E}tf11964407_win32</Template>
  <TotalTime>0</TotalTime>
  <Words>386</Words>
  <Application>Microsoft Office PowerPoint</Application>
  <PresentationFormat>Widescreen</PresentationFormat>
  <Paragraphs>115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Gill Sans Nova Light</vt:lpstr>
      <vt:lpstr>Sagona Book</vt:lpstr>
      <vt:lpstr>Aangepast</vt:lpstr>
      <vt:lpstr>Vegetation Patterns in the Savanna and their susceptibility to wildfires</vt:lpstr>
      <vt:lpstr>Structure</vt:lpstr>
      <vt:lpstr>The savanna</vt:lpstr>
      <vt:lpstr>Our model</vt:lpstr>
      <vt:lpstr>Dimensional Form</vt:lpstr>
      <vt:lpstr>Dimensionless Form</vt:lpstr>
      <vt:lpstr>Results – no fire</vt:lpstr>
      <vt:lpstr>Analytical results – homogeneous equilibria</vt:lpstr>
      <vt:lpstr>Analytical results – stability analysis</vt:lpstr>
      <vt:lpstr>Numerical results – 1D</vt:lpstr>
      <vt:lpstr>Numerical results – 1D</vt:lpstr>
      <vt:lpstr>Numerical results – 2D</vt:lpstr>
      <vt:lpstr>Fire</vt:lpstr>
      <vt:lpstr>After the fire – new initial condition</vt:lpstr>
      <vt:lpstr>After the fire – new initial condition</vt:lpstr>
      <vt:lpstr>After the fire</vt:lpstr>
      <vt:lpstr>After the fire</vt:lpstr>
      <vt:lpstr>Problems and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long-term impact of heavier fires on vegetation patterns in savannas</dc:title>
  <dc:creator>Bradley van Hooff</dc:creator>
  <cp:lastModifiedBy>Leonardo Lüder</cp:lastModifiedBy>
  <cp:revision>4</cp:revision>
  <dcterms:created xsi:type="dcterms:W3CDTF">2024-04-17T09:11:42Z</dcterms:created>
  <dcterms:modified xsi:type="dcterms:W3CDTF">2024-04-18T11:27:46Z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